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5" r:id="rId3"/>
    <p:sldId id="269" r:id="rId4"/>
    <p:sldId id="272" r:id="rId5"/>
    <p:sldId id="264" r:id="rId6"/>
    <p:sldId id="260" r:id="rId7"/>
    <p:sldId id="267" r:id="rId8"/>
    <p:sldId id="270" r:id="rId9"/>
    <p:sldId id="271" r:id="rId10"/>
    <p:sldId id="262" r:id="rId11"/>
    <p:sldId id="259" r:id="rId12"/>
    <p:sldId id="322" r:id="rId13"/>
    <p:sldId id="268" r:id="rId14"/>
    <p:sldId id="321" r:id="rId15"/>
    <p:sldId id="273" r:id="rId16"/>
    <p:sldId id="263" r:id="rId17"/>
    <p:sldId id="26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оглавления" id="{6FA16AF3-80AF-430F-8CB0-662117E49038}">
          <p14:sldIdLst/>
        </p14:section>
        <p14:section name="Раздел 1" id="{4D02C900-5CBB-4629-818A-404C09EDBB5D}">
          <p14:sldIdLst>
            <p14:sldId id="257"/>
            <p14:sldId id="265"/>
            <p14:sldId id="269"/>
            <p14:sldId id="272"/>
            <p14:sldId id="264"/>
            <p14:sldId id="260"/>
            <p14:sldId id="267"/>
            <p14:sldId id="270"/>
            <p14:sldId id="271"/>
            <p14:sldId id="262"/>
            <p14:sldId id="259"/>
            <p14:sldId id="322"/>
            <p14:sldId id="268"/>
            <p14:sldId id="321"/>
            <p14:sldId id="273"/>
            <p14:sldId id="263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17CB0-DB72-4F87-91F7-B2607E0D860D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381BA-B0AE-48A9-8C3C-7A3854FD12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87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16EE-690D-4156-8CD7-527FBA5AE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F93412-5888-4EF4-A063-DE03E65B9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3E8146-BD9A-4C16-AB7D-9C0ECEDEE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FC2D36-F019-4064-BE20-47BDCF956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D9FD23-CA20-4D21-9C2B-C9626A9A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04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EE5EE9-C00D-469B-9CAD-B20AB5E69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3B2443-C633-4CFC-A8CF-EDF5AE99A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89B698-A7F6-43B8-827B-793031DC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8AA845-8B42-4A53-8DE9-A2CC78381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0A6CE7-A035-4B48-BFD7-3B1270B8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37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0955408-0F56-436E-9CAE-9686F0E5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346BF6-96FF-4D1A-AB16-903369BD7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58F62F-E919-44A8-9BA6-C84FE13A0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05FD5-8D3E-49B1-A921-F9424008A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BFB584-4A33-4A80-BA4E-1602F6013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10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C1D17E-95B4-4075-B23C-A31489CD2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C5B493-76B5-4B64-B09F-A3036A642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360364-0826-4854-878E-8A6059EC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21B6B2-EA6C-4473-8E09-0EA4F991D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745E4C-340D-4475-9A22-41935AC8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398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BDB72-3FE5-4F14-A2D3-82EB42F63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02EB91-5572-4DC1-9D11-EEFE364CE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5B28AD-7CF1-4615-95B1-931223085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B72340-5832-4976-9D5E-E522C47E1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73B63D-5D46-490D-912D-AA19FAA37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93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97E92-7494-4021-BE50-AC561EB9C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62AE29-07D1-432D-9BAB-D75E1E6059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9CF91F-3329-40AD-A40F-356EF1E59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A4B274-5455-458B-98BF-C314A215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A64A6F-C804-4BBC-A93B-D5F1C5141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417F58-8737-4D3E-B704-A7077BA3B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7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8F7B9-9CC8-4C12-A1DD-EEC17FD41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4C3FE1-A284-4ECD-AD15-B73A73D77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060EEE-4A8C-4BD7-BFB0-C6F81C4F9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DD16595-ECEE-4B49-9EE2-2955D2421E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1E6437-30CB-49E3-80EC-57E70C8D9D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F44CCCC-D27B-4895-841F-B64EEA021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79F7201-D752-41A6-AF39-F988F3D7D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06281E-0245-4FAA-B759-23994BF4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60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6792C-7D6F-4DA0-8235-DBC74C52C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E92E309-4935-457D-94D9-61C1EFADF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34017C-B37A-4CA6-80A5-1707C6FF0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0D6C6A-8059-4A0B-AEFB-64A0F10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11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3189213-BF68-445B-8C08-24B2405A0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075E18-AC44-45E9-B392-CFE873534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C5E495C-8D98-4E98-AD07-88769D666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25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29711-5CEC-4A94-AE4A-F7B22D573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BA53E7-3D69-4A57-9D7D-A0775832D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A20903-D912-4D03-BDC9-61F6DEBB4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3F5F5F-2AFA-4B18-B9B0-45E7C8B1F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BA3233-A92D-4DA1-8219-0C7B290F5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614C24-25BA-4B6C-84C1-AF0918A1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64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927D1-1BFA-4C71-8C23-643B5991A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A743B2E-A1F3-484A-863E-D54F2FEE95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0E6BFD-4DEC-4351-BBF2-776DC88CD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8311EC-31C5-44FD-8EC6-A40134A0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178ED-0E2B-4EE6-ABA3-15F961D57706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2744D4-9973-4AED-9477-AAB154A87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5B0B90-B78A-4CDD-B648-236F648FC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98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06DD9-36DB-4300-916A-D1525DCA2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4DB72B-A190-408B-AB8D-4CA4715C4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0C2C27-E99D-4AC3-886A-82DE695DA9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178ED-0E2B-4EE6-ABA3-15F961D57706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F9A3C9-D22D-42A1-A5A3-4CAA8514D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012B96-02B3-455D-A09C-3CA87644A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1591E-71B8-4275-A281-479C9C18B3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7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jpeg"/><Relationship Id="rId7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.jpeg"/><Relationship Id="rId7" Type="http://schemas.openxmlformats.org/officeDocument/2006/relationships/image" Target="../media/image4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/>
              <p:nvPr/>
            </p:nvSpPr>
            <p:spPr>
              <a:xfrm>
                <a:off x="942680" y="246857"/>
                <a:ext cx="10953851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Министерство образования и науки Республики Башкортостан</m:t>
                      </m:r>
                    </m:oMath>
                  </m:oMathPara>
                </a14:m>
                <a:endParaRPr lang="ru-RU" b="0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ГБПОУ Уфимский многопрофильный профессиональный колледж </m:t>
                      </m:r>
                    </m:oMath>
                  </m:oMathPara>
                </a14:m>
                <a:endParaRPr lang="ru-RU" i="1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Центр непрерывного повышения профессионального мастерства педагогических работников </m:t>
                      </m:r>
                    </m:oMath>
                  </m:oMathPara>
                </a14:m>
                <a:endParaRPr lang="ru-RU" b="0" dirty="0">
                  <a:solidFill>
                    <a:schemeClr val="accent1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endParaRPr lang="ru-RU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F4B8ACC-6042-43E4-9C18-EF07E94F13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80" y="246857"/>
                <a:ext cx="10953851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FBC600CD-FDBF-4D87-8557-CEB1377DF101}"/>
              </a:ext>
            </a:extLst>
          </p:cNvPr>
          <p:cNvSpPr txBox="1"/>
          <p:nvPr/>
        </p:nvSpPr>
        <p:spPr>
          <a:xfrm>
            <a:off x="377072" y="1869880"/>
            <a:ext cx="99567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методические подходы к решению планиметрических задач ГИА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249E44-1583-4A44-A313-F0FEBFD22BC6}"/>
              </a:ext>
            </a:extLst>
          </p:cNvPr>
          <p:cNvSpPr txBox="1"/>
          <p:nvPr/>
        </p:nvSpPr>
        <p:spPr>
          <a:xfrm>
            <a:off x="5495026" y="4796639"/>
            <a:ext cx="6072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Демидова С.В., преподаватель ЦНППМПР, региональный координатор РМА</a:t>
            </a: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617" y="1188572"/>
            <a:ext cx="1789914" cy="82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39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5C3730-4844-493F-BF9C-8C0D83F9E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871" y="124611"/>
            <a:ext cx="1972841" cy="9032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796D8F-4F97-4145-A09E-7E4CD7AB1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4338" y="1537920"/>
            <a:ext cx="7716719" cy="3854490"/>
          </a:xfrm>
          <a:prstGeom prst="rect">
            <a:avLst/>
          </a:prstGeom>
          <a:solidFill>
            <a:srgbClr val="C00000"/>
          </a:solidFill>
          <a:ln w="19050">
            <a:solidFill>
              <a:srgbClr val="00206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93B535-AC08-4B75-B079-D466DBBF14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2871" y="2131656"/>
            <a:ext cx="2206801" cy="19048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D639B2-5404-47AB-BF5B-173B7BF43CC4}"/>
                  </a:ext>
                </a:extLst>
              </p:cNvPr>
              <p:cNvSpPr txBox="1"/>
              <p:nvPr/>
            </p:nvSpPr>
            <p:spPr>
              <a:xfrm>
                <a:off x="376288" y="365125"/>
                <a:ext cx="926906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Региональный центр обработки информации</a:t>
                </a:r>
                <a:r>
                  <a:rPr kumimoji="0" lang="ru-RU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4472C4">
                        <a:lumMod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ru-RU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Республики Башкортостан</m:t>
                    </m:r>
                  </m:oMath>
                </a14:m>
                <a:endParaRPr kumimoji="0" lang="ru-RU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D639B2-5404-47AB-BF5B-173B7BF43C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88" y="365125"/>
                <a:ext cx="9269062" cy="830997"/>
              </a:xfrm>
              <a:prstGeom prst="rect">
                <a:avLst/>
              </a:prstGeom>
              <a:blipFill>
                <a:blip r:embed="rId6"/>
                <a:stretch>
                  <a:fillRect t="-5882" b="-102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6170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1"/>
            <a:ext cx="12197558" cy="6857999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5C3730-4844-493F-BF9C-8C0D83F9E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0155" y="99793"/>
            <a:ext cx="1158995" cy="53066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182005-06F2-49F3-82F8-C5B2F95E5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311" y="259821"/>
            <a:ext cx="4640757" cy="30671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C4B2E0-FA77-41A9-A0FD-8C7200B1A2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29" r="3166"/>
          <a:stretch/>
        </p:blipFill>
        <p:spPr>
          <a:xfrm>
            <a:off x="5928198" y="3326962"/>
            <a:ext cx="6263802" cy="27716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6A2218-21EF-4525-B479-9C57CDBC6999}"/>
              </a:ext>
            </a:extLst>
          </p:cNvPr>
          <p:cNvSpPr txBox="1"/>
          <p:nvPr/>
        </p:nvSpPr>
        <p:spPr>
          <a:xfrm>
            <a:off x="132850" y="299243"/>
            <a:ext cx="90441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анализ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выполнения заданий КИМ ОГЭ-2024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(46452ч.)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B0C99F3-DDC5-4A87-BA4B-26EC20633D5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371" r="2977"/>
          <a:stretch/>
        </p:blipFill>
        <p:spPr>
          <a:xfrm>
            <a:off x="53334" y="1793391"/>
            <a:ext cx="5810212" cy="357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10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01" y="-52386"/>
            <a:ext cx="12197558" cy="6920374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BC600CD-FDBF-4D87-8557-CEB1377DF101}"/>
              </a:ext>
            </a:extLst>
          </p:cNvPr>
          <p:cNvSpPr txBox="1"/>
          <p:nvPr/>
        </p:nvSpPr>
        <p:spPr>
          <a:xfrm>
            <a:off x="838200" y="1855484"/>
            <a:ext cx="9495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702" y="62375"/>
            <a:ext cx="1299721" cy="59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B853F7-A6D0-40CF-8E0C-E4E37A17D89A}"/>
              </a:ext>
            </a:extLst>
          </p:cNvPr>
          <p:cNvSpPr txBox="1"/>
          <p:nvPr/>
        </p:nvSpPr>
        <p:spPr>
          <a:xfrm>
            <a:off x="235670" y="150629"/>
            <a:ext cx="10327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Предметная компетентность диагностической работы учителей  математики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1F3BFC-AFF3-45B0-A9B9-1CC155CB24A1}"/>
              </a:ext>
            </a:extLst>
          </p:cNvPr>
          <p:cNvSpPr txBox="1"/>
          <p:nvPr/>
        </p:nvSpPr>
        <p:spPr>
          <a:xfrm rot="10800000" flipV="1">
            <a:off x="329937" y="633830"/>
            <a:ext cx="92044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479 педагогов из 51 муниципальных районов и городских округов РБ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87CB420F-FFE0-459F-939F-840C2D652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440401"/>
              </p:ext>
            </p:extLst>
          </p:nvPr>
        </p:nvGraphicFramePr>
        <p:xfrm>
          <a:off x="603316" y="1089738"/>
          <a:ext cx="6004892" cy="911574"/>
        </p:xfrm>
        <a:graphic>
          <a:graphicData uri="http://schemas.openxmlformats.org/drawingml/2006/table">
            <a:tbl>
              <a:tblPr firstRow="1" firstCol="1" bandRow="1"/>
              <a:tblGrid>
                <a:gridCol w="652051">
                  <a:extLst>
                    <a:ext uri="{9D8B030D-6E8A-4147-A177-3AD203B41FA5}">
                      <a16:colId xmlns:a16="http://schemas.microsoft.com/office/drawing/2014/main" val="3742425557"/>
                    </a:ext>
                  </a:extLst>
                </a:gridCol>
                <a:gridCol w="351461">
                  <a:extLst>
                    <a:ext uri="{9D8B030D-6E8A-4147-A177-3AD203B41FA5}">
                      <a16:colId xmlns:a16="http://schemas.microsoft.com/office/drawing/2014/main" val="2890228093"/>
                    </a:ext>
                  </a:extLst>
                </a:gridCol>
                <a:gridCol w="351461">
                  <a:extLst>
                    <a:ext uri="{9D8B030D-6E8A-4147-A177-3AD203B41FA5}">
                      <a16:colId xmlns:a16="http://schemas.microsoft.com/office/drawing/2014/main" val="957669873"/>
                    </a:ext>
                  </a:extLst>
                </a:gridCol>
                <a:gridCol w="351461">
                  <a:extLst>
                    <a:ext uri="{9D8B030D-6E8A-4147-A177-3AD203B41FA5}">
                      <a16:colId xmlns:a16="http://schemas.microsoft.com/office/drawing/2014/main" val="2820291638"/>
                    </a:ext>
                  </a:extLst>
                </a:gridCol>
                <a:gridCol w="351461">
                  <a:extLst>
                    <a:ext uri="{9D8B030D-6E8A-4147-A177-3AD203B41FA5}">
                      <a16:colId xmlns:a16="http://schemas.microsoft.com/office/drawing/2014/main" val="2626208485"/>
                    </a:ext>
                  </a:extLst>
                </a:gridCol>
                <a:gridCol w="351461">
                  <a:extLst>
                    <a:ext uri="{9D8B030D-6E8A-4147-A177-3AD203B41FA5}">
                      <a16:colId xmlns:a16="http://schemas.microsoft.com/office/drawing/2014/main" val="4206582021"/>
                    </a:ext>
                  </a:extLst>
                </a:gridCol>
                <a:gridCol w="351461">
                  <a:extLst>
                    <a:ext uri="{9D8B030D-6E8A-4147-A177-3AD203B41FA5}">
                      <a16:colId xmlns:a16="http://schemas.microsoft.com/office/drawing/2014/main" val="959139027"/>
                    </a:ext>
                  </a:extLst>
                </a:gridCol>
                <a:gridCol w="351461">
                  <a:extLst>
                    <a:ext uri="{9D8B030D-6E8A-4147-A177-3AD203B41FA5}">
                      <a16:colId xmlns:a16="http://schemas.microsoft.com/office/drawing/2014/main" val="3724371484"/>
                    </a:ext>
                  </a:extLst>
                </a:gridCol>
                <a:gridCol w="351461">
                  <a:extLst>
                    <a:ext uri="{9D8B030D-6E8A-4147-A177-3AD203B41FA5}">
                      <a16:colId xmlns:a16="http://schemas.microsoft.com/office/drawing/2014/main" val="3525356649"/>
                    </a:ext>
                  </a:extLst>
                </a:gridCol>
                <a:gridCol w="351461">
                  <a:extLst>
                    <a:ext uri="{9D8B030D-6E8A-4147-A177-3AD203B41FA5}">
                      <a16:colId xmlns:a16="http://schemas.microsoft.com/office/drawing/2014/main" val="585458381"/>
                    </a:ext>
                  </a:extLst>
                </a:gridCol>
                <a:gridCol w="351461">
                  <a:extLst>
                    <a:ext uri="{9D8B030D-6E8A-4147-A177-3AD203B41FA5}">
                      <a16:colId xmlns:a16="http://schemas.microsoft.com/office/drawing/2014/main" val="2769215884"/>
                    </a:ext>
                  </a:extLst>
                </a:gridCol>
                <a:gridCol w="351461">
                  <a:extLst>
                    <a:ext uri="{9D8B030D-6E8A-4147-A177-3AD203B41FA5}">
                      <a16:colId xmlns:a16="http://schemas.microsoft.com/office/drawing/2014/main" val="3720575945"/>
                    </a:ext>
                  </a:extLst>
                </a:gridCol>
                <a:gridCol w="351461">
                  <a:extLst>
                    <a:ext uri="{9D8B030D-6E8A-4147-A177-3AD203B41FA5}">
                      <a16:colId xmlns:a16="http://schemas.microsoft.com/office/drawing/2014/main" val="2437164171"/>
                    </a:ext>
                  </a:extLst>
                </a:gridCol>
                <a:gridCol w="351461">
                  <a:extLst>
                    <a:ext uri="{9D8B030D-6E8A-4147-A177-3AD203B41FA5}">
                      <a16:colId xmlns:a16="http://schemas.microsoft.com/office/drawing/2014/main" val="29061969"/>
                    </a:ext>
                  </a:extLst>
                </a:gridCol>
                <a:gridCol w="351461">
                  <a:extLst>
                    <a:ext uri="{9D8B030D-6E8A-4147-A177-3AD203B41FA5}">
                      <a16:colId xmlns:a16="http://schemas.microsoft.com/office/drawing/2014/main" val="3817663011"/>
                    </a:ext>
                  </a:extLst>
                </a:gridCol>
                <a:gridCol w="432387">
                  <a:extLst>
                    <a:ext uri="{9D8B030D-6E8A-4147-A177-3AD203B41FA5}">
                      <a16:colId xmlns:a16="http://schemas.microsoft.com/office/drawing/2014/main" val="3190372985"/>
                    </a:ext>
                  </a:extLst>
                </a:gridCol>
              </a:tblGrid>
              <a:tr h="281662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027548"/>
                  </a:ext>
                </a:extLst>
              </a:tr>
              <a:tr h="629912">
                <a:tc>
                  <a:txBody>
                    <a:bodyPr/>
                    <a:lstStyle/>
                    <a:p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выполнения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637160"/>
                  </a:ext>
                </a:extLst>
              </a:tr>
            </a:tbl>
          </a:graphicData>
        </a:graphic>
      </p:graphicFrame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397259E-003A-45AE-A51A-7C9CE0BBE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6" y="2260815"/>
            <a:ext cx="4414151" cy="80257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B30802-4985-474E-A72F-C217B6AC6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316" y="3322892"/>
            <a:ext cx="4414151" cy="80635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C9FF00E-AD0E-48F7-AB31-977EF04090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011" y="4431392"/>
            <a:ext cx="4011233" cy="101872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6702E6D-A8B7-49B2-85EC-223AB143D0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2756" y="4134615"/>
            <a:ext cx="4119494" cy="156337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66E6717-AB03-492E-B3A5-92B6C68FB23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706" t="6207" r="45000" b="77846"/>
          <a:stretch/>
        </p:blipFill>
        <p:spPr>
          <a:xfrm>
            <a:off x="6843092" y="1094835"/>
            <a:ext cx="5156462" cy="983406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F13E7D8-7B52-40FD-A17B-38CFA6FD50A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445" t="73745" r="45113" b="2703"/>
          <a:stretch/>
        </p:blipFill>
        <p:spPr>
          <a:xfrm>
            <a:off x="6828439" y="2099504"/>
            <a:ext cx="5156461" cy="144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33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4B8ACC-6042-43E4-9C18-EF07E94F130A}"/>
              </a:ext>
            </a:extLst>
          </p:cNvPr>
          <p:cNvSpPr txBox="1"/>
          <p:nvPr/>
        </p:nvSpPr>
        <p:spPr>
          <a:xfrm>
            <a:off x="1562444" y="272113"/>
            <a:ext cx="107488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249E44-1583-4A44-A313-F0FEBFD22BC6}"/>
              </a:ext>
            </a:extLst>
          </p:cNvPr>
          <p:cNvSpPr txBox="1"/>
          <p:nvPr/>
        </p:nvSpPr>
        <p:spPr>
          <a:xfrm>
            <a:off x="5495026" y="4796639"/>
            <a:ext cx="6072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CB11A9E-98A6-4BD9-97CF-0FB1B29EC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841" y="948434"/>
            <a:ext cx="9043977" cy="508723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4DF2112-89D0-4871-AF6B-040EE547E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3818" y="149789"/>
            <a:ext cx="1743607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940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000" y="0"/>
            <a:ext cx="9587400" cy="1584000"/>
          </a:xfrm>
        </p:spPr>
        <p:txBody>
          <a:bodyPr>
            <a:noAutofit/>
          </a:bodyPr>
          <a:lstStyle/>
          <a:p>
            <a:br>
              <a:rPr lang="ru-RU" sz="2400" dirty="0">
                <a:solidFill>
                  <a:schemeClr val="tx1"/>
                </a:solidFill>
                <a:ea typeface="Times New Roman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Турист проплыл на лодке против течения реки 6 км и по озеру 15 км, затратив на путь по озеру на 1 час больше, чем на путь по реке. Зная, что скорость течения реки равна 2 км/ч, найдите скорость лодки по озеру.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71000" y="1674000"/>
                <a:ext cx="11595309" cy="49950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Решение.                                         1)</a:t>
                </a:r>
              </a:p>
              <a:p>
                <a:pPr marL="0" indent="0">
                  <a:buNone/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Составим и решим уравнение:</a:t>
                </a:r>
              </a:p>
              <a:p>
                <a:pPr marL="0" indent="0">
                  <a:buNone/>
                </a:pPr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ru-RU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х</m:t>
                        </m:r>
                      </m:den>
                    </m:f>
                  </m:oMath>
                </a14:m>
                <a:r>
                  <a:rPr lang="ru-RU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ru-RU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х−2</m:t>
                        </m:r>
                      </m:den>
                    </m:f>
                  </m:oMath>
                </a14:m>
                <a:r>
                  <a:rPr lang="ru-RU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 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ru-RU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ru-RU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х</m:t>
                        </m:r>
                      </m:e>
                      <m:sup>
                        <m:r>
                          <a:rPr kumimoji="0" lang="ru-RU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ru-RU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- 11х + 30 = 0,     </a:t>
                </a:r>
                <a:r>
                  <a:rPr kumimoji="0" lang="ru-RU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х=6  или    х=5.</a:t>
                </a:r>
                <a:endParaRPr lang="ru-RU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     </a:t>
                </a:r>
              </a:p>
              <a:p>
                <a:pPr marL="0" indent="0">
                  <a:buNone/>
                </a:pPr>
                <a:r>
                  <a:rPr lang="ru-RU" sz="2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3)    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ru-RU" sz="2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    </a:t>
                </a:r>
                <a:r>
                  <a:rPr lang="ru-RU" sz="2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ru-RU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ru-RU" sz="24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    </a:t>
                </a:r>
                <a:endParaRPr lang="ru-RU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6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  <a:p>
                <a:pPr marL="0" indent="0">
                  <a:buNone/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2,5 – 1,5 = 1 (верно)               3 -2 = 1 (верно)</a:t>
                </a:r>
                <a:endParaRPr lang="ru-RU" sz="2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4)  Оба значения переменной удовлетворяют условию задачи 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х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ru-RU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ru-RU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endPara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2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Ответ.  Скорость лодки  по озеру  6 км/ч или 5 км/ч.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1000" y="1674000"/>
                <a:ext cx="11595309" cy="4995000"/>
              </a:xfrm>
              <a:blipFill>
                <a:blip r:embed="rId2"/>
                <a:stretch>
                  <a:fillRect l="-526" t="-24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/>
            </p:nvGraphicFramePr>
            <p:xfrm>
              <a:off x="4971000" y="1674001"/>
              <a:ext cx="6840000" cy="2022958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71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10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710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710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98005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       </a:t>
                          </a:r>
                          <a:r>
                            <a:rPr lang="en-US" dirty="0"/>
                            <a:t>S ( </a:t>
                          </a:r>
                          <a:r>
                            <a:rPr lang="ru-RU" dirty="0"/>
                            <a:t>км</a:t>
                          </a:r>
                          <a:r>
                            <a:rPr lang="en-US" dirty="0"/>
                            <a:t>  )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/>
                            <a:t>    </a:t>
                          </a:r>
                          <a:r>
                            <a:rPr lang="en-US" dirty="0"/>
                            <a:t>V  (  </a:t>
                          </a:r>
                          <a:r>
                            <a:rPr lang="ru-RU" dirty="0"/>
                            <a:t>км/ч</a:t>
                          </a:r>
                          <a:r>
                            <a:rPr lang="en-US" dirty="0"/>
                            <a:t>  )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  </a:t>
                          </a:r>
                          <a:r>
                            <a:rPr lang="ru-RU" dirty="0"/>
                            <a:t>      </a:t>
                          </a:r>
                          <a:r>
                            <a:rPr lang="en-US" dirty="0"/>
                            <a:t>t </a:t>
                          </a:r>
                          <a:r>
                            <a:rPr lang="ru-RU" baseline="0" dirty="0"/>
                            <a:t> (</a:t>
                          </a:r>
                          <a:r>
                            <a:rPr lang="en-US" dirty="0"/>
                            <a:t>  </a:t>
                          </a:r>
                          <a:r>
                            <a:rPr lang="ru-RU" dirty="0"/>
                            <a:t>ч</a:t>
                          </a:r>
                          <a:r>
                            <a:rPr lang="en-US" dirty="0"/>
                            <a:t> )</a:t>
                          </a:r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0305">
                    <a:tc>
                      <a:txBody>
                        <a:bodyPr/>
                        <a:lstStyle/>
                        <a:p>
                          <a:r>
                            <a:rPr lang="ru-RU" b="1" dirty="0"/>
                            <a:t>Против</a:t>
                          </a:r>
                          <a:r>
                            <a:rPr lang="ru-RU" b="1" baseline="0" dirty="0"/>
                            <a:t> течения по реке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/>
                            <a:t>                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b="1" dirty="0"/>
                            <a:t>    Х-2 , </a:t>
                          </a:r>
                          <a:r>
                            <a:rPr lang="en-US" sz="18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ru-RU" sz="18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х</a:t>
                          </a:r>
                          <a:r>
                            <a:rPr lang="en-US" sz="18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ru-RU" sz="16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&gt;</a:t>
                          </a:r>
                          <a:r>
                            <a:rPr lang="en-US" sz="18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ru-RU" sz="18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US" sz="1800" b="1" kern="12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)</a:t>
                          </a:r>
                          <a:endParaRPr lang="ru-RU" sz="1800" b="1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b="1" i="1" smtClean="0"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num>
                                  <m:den>
                                    <m:r>
                                      <a:rPr lang="ru-RU" b="1" i="1" smtClean="0">
                                        <a:latin typeface="Cambria Math" panose="02040503050406030204" pitchFamily="18" charset="0"/>
                                      </a:rPr>
                                      <m:t>х−</m:t>
                                    </m:r>
                                    <m:r>
                                      <a:rPr lang="ru-RU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91690">
                    <a:tc>
                      <a:txBody>
                        <a:bodyPr/>
                        <a:lstStyle/>
                        <a:p>
                          <a:r>
                            <a:rPr lang="ru-RU" b="1" dirty="0"/>
                            <a:t>По озеру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/>
                            <a:t>                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/>
                            <a:t>   </a:t>
                          </a:r>
                          <a:r>
                            <a:rPr lang="ru-RU" b="1" baseline="0" dirty="0"/>
                            <a:t> </a:t>
                          </a:r>
                          <a:r>
                            <a:rPr lang="ru-RU" b="1" dirty="0"/>
                            <a:t>Х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b="1" i="1" smtClean="0">
                                        <a:latin typeface="Cambria Math" panose="02040503050406030204" pitchFamily="18" charset="0"/>
                                      </a:rPr>
                                      <m:t>𝟏𝟓</m:t>
                                    </m:r>
                                  </m:num>
                                  <m:den>
                                    <m:r>
                                      <a:rPr lang="ru-RU" b="1" i="1" smtClean="0">
                                        <a:latin typeface="Cambria Math" panose="02040503050406030204" pitchFamily="18" charset="0"/>
                                      </a:rPr>
                                      <m:t>х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6392344"/>
                  </p:ext>
                </p:extLst>
              </p:nvPr>
            </p:nvGraphicFramePr>
            <p:xfrm>
              <a:off x="4971000" y="1674001"/>
              <a:ext cx="6840000" cy="2022958"/>
            </p:xfrm>
            <a:graphic>
              <a:graphicData uri="http://schemas.openxmlformats.org/drawingml/2006/table">
                <a:tbl>
                  <a:tblPr firstRow="1" bandRow="1">
                    <a:tableStyleId>{7DF18680-E054-41AD-8BC1-D1AEF772440D}</a:tableStyleId>
                  </a:tblPr>
                  <a:tblGrid>
                    <a:gridCol w="1710000"/>
                    <a:gridCol w="1710000"/>
                    <a:gridCol w="1710000"/>
                    <a:gridCol w="1710000"/>
                  </a:tblGrid>
                  <a:tr h="498005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       </a:t>
                          </a:r>
                          <a:r>
                            <a:rPr lang="en-US" dirty="0" smtClean="0"/>
                            <a:t>S ( </a:t>
                          </a:r>
                          <a:r>
                            <a:rPr lang="ru-RU" dirty="0" smtClean="0"/>
                            <a:t>км</a:t>
                          </a:r>
                          <a:r>
                            <a:rPr lang="en-US" dirty="0" smtClean="0"/>
                            <a:t>  )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    </a:t>
                          </a:r>
                          <a:r>
                            <a:rPr lang="en-US" dirty="0" smtClean="0"/>
                            <a:t>V  (  </a:t>
                          </a:r>
                          <a:r>
                            <a:rPr lang="ru-RU" dirty="0" smtClean="0"/>
                            <a:t>км/ч</a:t>
                          </a:r>
                          <a:r>
                            <a:rPr lang="en-US" dirty="0" smtClean="0"/>
                            <a:t>  )</a:t>
                          </a:r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  </a:t>
                          </a:r>
                          <a:r>
                            <a:rPr lang="ru-RU" dirty="0" smtClean="0"/>
                            <a:t>      </a:t>
                          </a:r>
                          <a:r>
                            <a:rPr lang="en-US" dirty="0" smtClean="0"/>
                            <a:t>t </a:t>
                          </a:r>
                          <a:r>
                            <a:rPr lang="ru-RU" baseline="0" dirty="0" smtClean="0"/>
                            <a:t> (</a:t>
                          </a:r>
                          <a:r>
                            <a:rPr lang="en-US" dirty="0" smtClean="0"/>
                            <a:t>  </a:t>
                          </a:r>
                          <a:r>
                            <a:rPr lang="ru-RU" dirty="0" smtClean="0"/>
                            <a:t>ч</a:t>
                          </a:r>
                          <a:r>
                            <a:rPr lang="en-US" dirty="0" smtClean="0"/>
                            <a:t> )</a:t>
                          </a:r>
                          <a:endParaRPr lang="ru-RU" dirty="0"/>
                        </a:p>
                      </a:txBody>
                      <a:tcPr/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ru-RU" b="1" dirty="0" smtClean="0"/>
                            <a:t>Против</a:t>
                          </a:r>
                          <a:r>
                            <a:rPr lang="ru-RU" b="1" baseline="0" dirty="0" smtClean="0"/>
                            <a:t> течения по реке</a:t>
                          </a:r>
                          <a:endParaRPr lang="ru-RU" b="1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 smtClean="0"/>
                            <a:t>                 6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b="1" dirty="0" smtClean="0"/>
                            <a:t>    Х-2 , </a:t>
                          </a:r>
                          <a:r>
                            <a:rPr lang="en-US" sz="18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(</a:t>
                          </a:r>
                          <a:r>
                            <a:rPr lang="ru-RU" sz="18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 х</a:t>
                          </a:r>
                          <a:r>
                            <a:rPr lang="en-US" sz="18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ru-RU" sz="16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&gt;</a:t>
                          </a:r>
                          <a:r>
                            <a:rPr lang="en-US" sz="18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ru-RU" sz="18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</a:t>
                          </a:r>
                          <a:r>
                            <a:rPr lang="en-US" sz="1800" b="1" kern="12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)</a:t>
                          </a:r>
                          <a:endParaRPr lang="ru-RU" sz="1800" b="1" kern="12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0000" t="-58000" r="-1423" b="-68667"/>
                          </a:stretch>
                        </a:blipFill>
                      </a:tcPr>
                    </a:tc>
                  </a:tr>
                  <a:tr h="610553">
                    <a:tc>
                      <a:txBody>
                        <a:bodyPr/>
                        <a:lstStyle/>
                        <a:p>
                          <a:r>
                            <a:rPr lang="ru-RU" b="1" dirty="0" smtClean="0"/>
                            <a:t>По </a:t>
                          </a:r>
                          <a:r>
                            <a:rPr lang="ru-RU" b="1" dirty="0" smtClean="0"/>
                            <a:t>озеру 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 smtClean="0"/>
                            <a:t>                15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 smtClean="0"/>
                            <a:t>   </a:t>
                          </a:r>
                          <a:r>
                            <a:rPr lang="ru-RU" b="1" baseline="0" dirty="0" smtClean="0"/>
                            <a:t> </a:t>
                          </a:r>
                          <a:r>
                            <a:rPr lang="ru-RU" b="1" dirty="0" smtClean="0"/>
                            <a:t>Х </a:t>
                          </a:r>
                          <a:endParaRPr lang="ru-RU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00000" t="-234653" r="-1423" b="-198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C8BAB1-3634-4E53-A1AA-DDDE9F6A6D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2702" y="189000"/>
            <a:ext cx="1743607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2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4B8ACC-6042-43E4-9C18-EF07E94F130A}"/>
              </a:ext>
            </a:extLst>
          </p:cNvPr>
          <p:cNvSpPr txBox="1"/>
          <p:nvPr/>
        </p:nvSpPr>
        <p:spPr>
          <a:xfrm>
            <a:off x="1562444" y="272113"/>
            <a:ext cx="107488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249E44-1583-4A44-A313-F0FEBFD22BC6}"/>
              </a:ext>
            </a:extLst>
          </p:cNvPr>
          <p:cNvSpPr txBox="1"/>
          <p:nvPr/>
        </p:nvSpPr>
        <p:spPr>
          <a:xfrm>
            <a:off x="5495026" y="4796639"/>
            <a:ext cx="6072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818" y="289410"/>
            <a:ext cx="1744225" cy="80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E82D218-3682-4E9A-AA91-292E67315686}"/>
              </a:ext>
            </a:extLst>
          </p:cNvPr>
          <p:cNvSpPr txBox="1"/>
          <p:nvPr/>
        </p:nvSpPr>
        <p:spPr>
          <a:xfrm>
            <a:off x="1065229" y="2601799"/>
            <a:ext cx="8147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DD8463-17E8-4E5A-AAB0-EB940FFF23AF}"/>
              </a:ext>
            </a:extLst>
          </p:cNvPr>
          <p:cNvSpPr txBox="1"/>
          <p:nvPr/>
        </p:nvSpPr>
        <p:spPr>
          <a:xfrm>
            <a:off x="838199" y="642124"/>
            <a:ext cx="8374143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Первую половину трассы автомобиль проехал со скоростью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56 км/ч, а вторую — со скоростью 84 км/ч. Найдите среднюю скорость автомобиля на протяжении всего пути.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Решение.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Пусть  длина всей  трассы  -  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S,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 –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длина половины трассы,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t₁ = S/56(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время, затраченное автомобилем на первую половину трассы,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t₂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S/84(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ч)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 вторую половину трассы, то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Times New Roman" pitchFamily="18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   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D0C6E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45EE27-D4FA-4D57-AF68-91E456AEC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081" y="3749017"/>
            <a:ext cx="7759916" cy="198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76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5C3730-4844-493F-BF9C-8C0D83F9E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0887" y="122947"/>
            <a:ext cx="1521702" cy="696734"/>
          </a:xfrm>
          <a:prstGeom prst="rect">
            <a:avLst/>
          </a:prstGeom>
        </p:spPr>
      </p:pic>
      <p:pic>
        <p:nvPicPr>
          <p:cNvPr id="13" name="Рисунок 12" descr="C:\Users\1\Desktop\21.jpg">
            <a:extLst>
              <a:ext uri="{FF2B5EF4-FFF2-40B4-BE49-F238E27FC236}">
                <a16:creationId xmlns:a16="http://schemas.microsoft.com/office/drawing/2014/main" id="{C5A48607-DA17-489B-B87A-C268BF63801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" t="4062" r="5548" b="78833"/>
          <a:stretch/>
        </p:blipFill>
        <p:spPr bwMode="auto">
          <a:xfrm>
            <a:off x="2137553" y="180756"/>
            <a:ext cx="7073982" cy="1277850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C:\Users\1\Desktop\21.jpg">
            <a:extLst>
              <a:ext uri="{FF2B5EF4-FFF2-40B4-BE49-F238E27FC236}">
                <a16:creationId xmlns:a16="http://schemas.microsoft.com/office/drawing/2014/main" id="{CA3150C4-81C2-44C2-A11B-6212C3591694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" t="29570" r="12755" b="36245"/>
          <a:stretch/>
        </p:blipFill>
        <p:spPr bwMode="auto">
          <a:xfrm>
            <a:off x="282804" y="1914565"/>
            <a:ext cx="4751109" cy="3264233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7EC7B08-08F2-4645-AA8A-6ACE2BA57D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1640" y="1918210"/>
            <a:ext cx="5936221" cy="323999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212E69B-5F24-44D1-974A-896D2C8BAB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187" y="5410880"/>
            <a:ext cx="6669602" cy="859611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826258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889" y="159238"/>
            <a:ext cx="1421792" cy="653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F3D853-4BBA-4103-8806-CADB036232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682" y="1092571"/>
            <a:ext cx="5252242" cy="262072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6642CF-1C89-42F6-AC54-7DBEBE5DB0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580" r="4366"/>
          <a:stretch/>
        </p:blipFill>
        <p:spPr>
          <a:xfrm>
            <a:off x="7513163" y="1077013"/>
            <a:ext cx="4181651" cy="316504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CE8888-BF75-4F34-BE3E-8DAC58733D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23" y="3807534"/>
            <a:ext cx="3107243" cy="201372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F00E0A-D0AD-4BD5-96FD-5FF52CFECC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5106" y="3807534"/>
            <a:ext cx="3191749" cy="2013722"/>
          </a:xfrm>
          <a:prstGeom prst="rect">
            <a:avLst/>
          </a:prstGeom>
          <a:ln>
            <a:solidFill>
              <a:srgbClr val="00206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A7FB84D-BA07-4C27-B6E4-010546620305}"/>
                  </a:ext>
                </a:extLst>
              </p:cNvPr>
              <p:cNvSpPr txBox="1"/>
              <p:nvPr/>
            </p:nvSpPr>
            <p:spPr>
              <a:xfrm>
                <a:off x="454410" y="159238"/>
                <a:ext cx="872258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ru-RU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                    "</m:t>
                      </m:r>
                      <m:r>
                        <a:rPr kumimoji="0" lang="ru-RU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4472C4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Яндекс.  Учебник"</m:t>
                      </m:r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A7FB84D-BA07-4C27-B6E4-010546620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10" y="159238"/>
                <a:ext cx="872258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17D56FC-EF60-4369-A719-AE23A52395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3097" y="172126"/>
            <a:ext cx="654664" cy="65466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F2C78F4-0F2A-453A-A543-983F9A2C0B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0516" y="120356"/>
            <a:ext cx="1591475" cy="740204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19041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-62374"/>
            <a:ext cx="12197558" cy="6857999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BC600CD-FDBF-4D87-8557-CEB1377DF101}"/>
              </a:ext>
            </a:extLst>
          </p:cNvPr>
          <p:cNvSpPr txBox="1"/>
          <p:nvPr/>
        </p:nvSpPr>
        <p:spPr>
          <a:xfrm>
            <a:off x="838201" y="1869880"/>
            <a:ext cx="9495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720" y="62375"/>
            <a:ext cx="1582704" cy="72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6977F9-4FC4-4724-A4A0-AAF7692283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44"/>
          <a:stretch/>
        </p:blipFill>
        <p:spPr>
          <a:xfrm>
            <a:off x="928550" y="883321"/>
            <a:ext cx="8356852" cy="5127236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B853F7-A6D0-40CF-8E0C-E4E37A17D89A}"/>
              </a:ext>
            </a:extLst>
          </p:cNvPr>
          <p:cNvSpPr txBox="1"/>
          <p:nvPr/>
        </p:nvSpPr>
        <p:spPr>
          <a:xfrm>
            <a:off x="480767" y="118905"/>
            <a:ext cx="86962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Содержательный анализ  выполнения заданий КИМ ЕГЭ - 2024 </a:t>
            </a:r>
          </a:p>
        </p:txBody>
      </p:sp>
    </p:spTree>
    <p:extLst>
      <p:ext uri="{BB962C8B-B14F-4D97-AF65-F5344CB8AC3E}">
        <p14:creationId xmlns:p14="http://schemas.microsoft.com/office/powerpoint/2010/main" val="4104591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951" y="114400"/>
            <a:ext cx="1883564" cy="86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4292DA-01E7-46AF-899A-5139FFEA881B}"/>
              </a:ext>
            </a:extLst>
          </p:cNvPr>
          <p:cNvSpPr txBox="1"/>
          <p:nvPr/>
        </p:nvSpPr>
        <p:spPr>
          <a:xfrm>
            <a:off x="320511" y="197963"/>
            <a:ext cx="88918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Задания ВПР -2024 по учебному предмету «Математика»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вызвавшие наибольшие затруднения  (8 класс)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440ED3-2966-4F05-8001-BBC3C34F7F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000"/>
          <a:stretch/>
        </p:blipFill>
        <p:spPr>
          <a:xfrm>
            <a:off x="4771289" y="1153086"/>
            <a:ext cx="7100200" cy="179766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8D8B495-FD34-4D1C-A5F8-C111D14BD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9911" y="2830995"/>
            <a:ext cx="6134822" cy="148798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53FCCD3-6659-4066-910F-866AC39710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" r="2468" b="-7291"/>
          <a:stretch/>
        </p:blipFill>
        <p:spPr>
          <a:xfrm>
            <a:off x="4771289" y="4731064"/>
            <a:ext cx="6734644" cy="72822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5A1AE65-4F93-4F29-B58E-A7B52B13167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66" t="1695" r="-1266" b="12644"/>
          <a:stretch/>
        </p:blipFill>
        <p:spPr>
          <a:xfrm>
            <a:off x="72006" y="1008732"/>
            <a:ext cx="4237095" cy="4758617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749731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4B8ACC-6042-43E4-9C18-EF07E94F130A}"/>
              </a:ext>
            </a:extLst>
          </p:cNvPr>
          <p:cNvSpPr txBox="1"/>
          <p:nvPr/>
        </p:nvSpPr>
        <p:spPr>
          <a:xfrm>
            <a:off x="1562444" y="272113"/>
            <a:ext cx="107488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249E44-1583-4A44-A313-F0FEBFD22BC6}"/>
              </a:ext>
            </a:extLst>
          </p:cNvPr>
          <p:cNvSpPr txBox="1"/>
          <p:nvPr/>
        </p:nvSpPr>
        <p:spPr>
          <a:xfrm>
            <a:off x="5495026" y="4796639"/>
            <a:ext cx="6072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818" y="289410"/>
            <a:ext cx="1744225" cy="801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FCBFE41-5CDB-4FD1-8761-7454C071450D}"/>
              </a:ext>
            </a:extLst>
          </p:cNvPr>
          <p:cNvSpPr txBox="1"/>
          <p:nvPr/>
        </p:nvSpPr>
        <p:spPr>
          <a:xfrm>
            <a:off x="188536" y="365126"/>
            <a:ext cx="10025971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Роль чертежа в решении геометрической задачи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в экзаменационной работе чертеж является лишь иллюстрацией к решению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DD2148D-CA78-492C-AA26-F710704C0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639" y="1666539"/>
            <a:ext cx="9967163" cy="4179778"/>
          </a:xfrm>
          <a:prstGeom prst="rect">
            <a:avLst/>
          </a:prstGeom>
        </p:spPr>
      </p:pic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FE1B46A5-B430-481C-99F1-FC016CB81886}"/>
              </a:ext>
            </a:extLst>
          </p:cNvPr>
          <p:cNvSpPr/>
          <p:nvPr/>
        </p:nvSpPr>
        <p:spPr>
          <a:xfrm>
            <a:off x="2488676" y="4402317"/>
            <a:ext cx="829559" cy="29223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515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5C3730-4844-493F-BF9C-8C0D83F9E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9644" y="131645"/>
            <a:ext cx="1629659" cy="7461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434FAD-913D-4C95-84C6-253A4777B239}"/>
              </a:ext>
            </a:extLst>
          </p:cNvPr>
          <p:cNvSpPr txBox="1"/>
          <p:nvPr/>
        </p:nvSpPr>
        <p:spPr>
          <a:xfrm>
            <a:off x="242698" y="273894"/>
            <a:ext cx="101068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этапы в линии доказательства при решении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задачи </a:t>
            </a: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99D3C2B-61E9-425D-92E8-0CC20B220F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0460" y="1128375"/>
            <a:ext cx="6745487" cy="4941200"/>
          </a:xfrm>
          <a:prstGeom prst="rect">
            <a:avLst/>
          </a:prstGeom>
        </p:spPr>
      </p:pic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2F75C52A-73D2-494E-AE6A-775B88D7CDAB}"/>
              </a:ext>
            </a:extLst>
          </p:cNvPr>
          <p:cNvSpPr/>
          <p:nvPr/>
        </p:nvSpPr>
        <p:spPr>
          <a:xfrm>
            <a:off x="3535052" y="4564552"/>
            <a:ext cx="1046375" cy="233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866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0"/>
            <a:ext cx="12197558" cy="6857999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6A05D8B-CEC1-4970-ADD1-E3F375569DB9}"/>
              </a:ext>
            </a:extLst>
          </p:cNvPr>
          <p:cNvSpPr txBox="1"/>
          <p:nvPr/>
        </p:nvSpPr>
        <p:spPr>
          <a:xfrm>
            <a:off x="141403" y="365125"/>
            <a:ext cx="106994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Применение признаков подобия при решении задач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228FB13-CF87-4232-A90F-A3032AF2B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6423" y="252302"/>
            <a:ext cx="1999584" cy="9155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2163BC-939C-4EAD-A5D4-FF69D46870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0907" y="1196122"/>
            <a:ext cx="6985065" cy="4951972"/>
          </a:xfrm>
          <a:prstGeom prst="rect">
            <a:avLst/>
          </a:prstGeom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42C4C467-2C5C-4401-9F5F-C4E8F92EFE97}"/>
              </a:ext>
            </a:extLst>
          </p:cNvPr>
          <p:cNvSpPr/>
          <p:nvPr/>
        </p:nvSpPr>
        <p:spPr>
          <a:xfrm>
            <a:off x="2667787" y="4204355"/>
            <a:ext cx="867266" cy="254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65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BC600CD-FDBF-4D87-8557-CEB1377DF101}"/>
              </a:ext>
            </a:extLst>
          </p:cNvPr>
          <p:cNvSpPr txBox="1"/>
          <p:nvPr/>
        </p:nvSpPr>
        <p:spPr>
          <a:xfrm>
            <a:off x="838201" y="1869880"/>
            <a:ext cx="9495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249E44-1583-4A44-A313-F0FEBFD22BC6}"/>
              </a:ext>
            </a:extLst>
          </p:cNvPr>
          <p:cNvSpPr txBox="1"/>
          <p:nvPr/>
        </p:nvSpPr>
        <p:spPr>
          <a:xfrm>
            <a:off x="5495026" y="4796639"/>
            <a:ext cx="6072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533" y="198000"/>
            <a:ext cx="1904119" cy="87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C430EEE-6BA5-4FBC-B6D8-4DF848EDFF16}"/>
              </a:ext>
            </a:extLst>
          </p:cNvPr>
          <p:cNvSpPr txBox="1"/>
          <p:nvPr/>
        </p:nvSpPr>
        <p:spPr>
          <a:xfrm>
            <a:off x="182348" y="365125"/>
            <a:ext cx="96309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Применение теорем дополнительных глав изучения геометрии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B33BE5-E9A2-40CA-BDF4-E3B0A6B83C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098" y="1698261"/>
            <a:ext cx="9880246" cy="4186361"/>
          </a:xfrm>
          <a:prstGeom prst="rect">
            <a:avLst/>
          </a:prstGeom>
        </p:spPr>
      </p:pic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EA1713F9-6873-47FB-A220-454A108730CC}"/>
              </a:ext>
            </a:extLst>
          </p:cNvPr>
          <p:cNvSpPr/>
          <p:nvPr/>
        </p:nvSpPr>
        <p:spPr>
          <a:xfrm>
            <a:off x="514235" y="4668575"/>
            <a:ext cx="1277725" cy="256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985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F4B8ACC-6042-43E4-9C18-EF07E94F130A}"/>
              </a:ext>
            </a:extLst>
          </p:cNvPr>
          <p:cNvSpPr txBox="1"/>
          <p:nvPr/>
        </p:nvSpPr>
        <p:spPr>
          <a:xfrm>
            <a:off x="1562444" y="272113"/>
            <a:ext cx="1074886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C600CD-FDBF-4D87-8557-CEB1377DF101}"/>
              </a:ext>
            </a:extLst>
          </p:cNvPr>
          <p:cNvSpPr txBox="1"/>
          <p:nvPr/>
        </p:nvSpPr>
        <p:spPr>
          <a:xfrm>
            <a:off x="838201" y="1869880"/>
            <a:ext cx="9495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249E44-1583-4A44-A313-F0FEBFD22BC6}"/>
              </a:ext>
            </a:extLst>
          </p:cNvPr>
          <p:cNvSpPr txBox="1"/>
          <p:nvPr/>
        </p:nvSpPr>
        <p:spPr>
          <a:xfrm>
            <a:off x="5495026" y="4796639"/>
            <a:ext cx="6072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590" y="127573"/>
            <a:ext cx="2172768" cy="99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8A1C22-1F4D-4A76-8A9A-54927737E102}"/>
              </a:ext>
            </a:extLst>
          </p:cNvPr>
          <p:cNvSpPr txBox="1"/>
          <p:nvPr/>
        </p:nvSpPr>
        <p:spPr>
          <a:xfrm>
            <a:off x="838200" y="395801"/>
            <a:ext cx="86561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Задание №17 профильного ЕГЭ по математике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2F2600-AA23-44BC-9B6C-60699B835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82" y="1524751"/>
            <a:ext cx="4775886" cy="496812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02D566-9721-4201-818F-8FF5FD6E77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4067" y="1467492"/>
            <a:ext cx="5156552" cy="495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89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C1191-C536-4897-9AB8-E479C3DFB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0285201-7FAE-45E8-859B-BBF1E8A7D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" y="23328"/>
            <a:ext cx="12197558" cy="6857999"/>
          </a:xfrm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229" y="154317"/>
            <a:ext cx="1897096" cy="87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63CD6C-C24B-4DC2-BFFC-1B0BE9482833}"/>
              </a:ext>
            </a:extLst>
          </p:cNvPr>
          <p:cNvSpPr txBox="1"/>
          <p:nvPr/>
        </p:nvSpPr>
        <p:spPr>
          <a:xfrm>
            <a:off x="85676" y="391848"/>
            <a:ext cx="100378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Методические материалы по проверке ОГЭ и ЕГЭ по математике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748990-4A2A-4214-BA24-29002B10E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873" y="1249568"/>
            <a:ext cx="1527278" cy="128014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51EC67A-9758-41D5-AE78-250605461D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7" y="1707793"/>
            <a:ext cx="2684700" cy="3695307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C836B7A-7DF0-4B08-A425-F3471FD59A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7958" y="2556437"/>
            <a:ext cx="2752393" cy="3695308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0B4D2B4-0DC1-4304-B9F7-B5361FACA1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4238" y="3007896"/>
            <a:ext cx="3096017" cy="14810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33BDE31-B095-4FEF-AA9E-E02AD67078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6773" y="1717411"/>
            <a:ext cx="2635721" cy="369530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0526AB7-668F-404B-9D44-32AF6BA966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30499" y="1386164"/>
            <a:ext cx="1527278" cy="129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534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4855</TotalTime>
  <Words>460</Words>
  <Application>Microsoft Office PowerPoint</Application>
  <PresentationFormat>Широкоэкранный</PresentationFormat>
  <Paragraphs>87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Турист проплыл на лодке против течения реки 6 км и по озеру 15 км, затратив на путь по озеру на 1 час больше, чем на путь по реке. Зная, что скорость течения реки равна 2 км/ч, найдите скорость лодки по озеру.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AdminCnppm</dc:creator>
  <cp:lastModifiedBy>User1</cp:lastModifiedBy>
  <cp:revision>58</cp:revision>
  <dcterms:created xsi:type="dcterms:W3CDTF">2024-11-02T10:16:33Z</dcterms:created>
  <dcterms:modified xsi:type="dcterms:W3CDTF">2025-02-25T08:46:27Z</dcterms:modified>
</cp:coreProperties>
</file>